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43" r:id="rId2"/>
    <p:sldId id="344" r:id="rId3"/>
    <p:sldId id="345" r:id="rId4"/>
    <p:sldId id="346" r:id="rId5"/>
    <p:sldId id="347" r:id="rId6"/>
    <p:sldId id="362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63" r:id="rId15"/>
    <p:sldId id="356" r:id="rId16"/>
    <p:sldId id="357" r:id="rId17"/>
    <p:sldId id="364" r:id="rId18"/>
    <p:sldId id="358" r:id="rId19"/>
    <p:sldId id="359" r:id="rId20"/>
    <p:sldId id="360" r:id="rId21"/>
    <p:sldId id="361" r:id="rId22"/>
  </p:sldIdLst>
  <p:sldSz cx="9144000" cy="5143500" type="screen16x9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79" autoAdjust="0"/>
    <p:restoredTop sz="94660"/>
  </p:normalViewPr>
  <p:slideViewPr>
    <p:cSldViewPr>
      <p:cViewPr>
        <p:scale>
          <a:sx n="100" d="100"/>
          <a:sy n="100" d="100"/>
        </p:scale>
        <p:origin x="-78" y="-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C7249-5CC8-414C-A05D-F7067674AC25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2F98D-38B0-47EA-B153-92EC19C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527999-55D9-4663-A5E2-A41283B45B6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143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911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530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481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483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030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41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9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360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861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552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2000">
              <a:schemeClr val="accent1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0FF8-09AC-4EF8-BBF7-A83DDC7902CE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DDDB-BC17-4B14-93C4-899F7E0A3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478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18" Type="http://schemas.openxmlformats.org/officeDocument/2006/relationships/image" Target="../media/image25.jpeg"/><Relationship Id="rId3" Type="http://schemas.openxmlformats.org/officeDocument/2006/relationships/image" Target="../media/image10.jpeg"/><Relationship Id="rId21" Type="http://schemas.openxmlformats.org/officeDocument/2006/relationships/image" Target="../media/image27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17" Type="http://schemas.openxmlformats.org/officeDocument/2006/relationships/image" Target="../media/image24.jpeg"/><Relationship Id="rId2" Type="http://schemas.openxmlformats.org/officeDocument/2006/relationships/image" Target="../media/image9.jpeg"/><Relationship Id="rId16" Type="http://schemas.openxmlformats.org/officeDocument/2006/relationships/image" Target="../media/image23.jpe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5" Type="http://schemas.openxmlformats.org/officeDocument/2006/relationships/image" Target="../media/image22.jpeg"/><Relationship Id="rId10" Type="http://schemas.openxmlformats.org/officeDocument/2006/relationships/image" Target="../media/image17.jpeg"/><Relationship Id="rId19" Type="http://schemas.openxmlformats.org/officeDocument/2006/relationships/image" Target="../media/image8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Relationship Id="rId14" Type="http://schemas.openxmlformats.org/officeDocument/2006/relationships/image" Target="../media/image21.jpeg"/><Relationship Id="rId22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627460"/>
            <a:ext cx="8064896" cy="3888581"/>
          </a:xfrm>
          <a:extLst>
            <a:ext uri="{909E8E84-426E-40DD-AFC4-6F175D3DCCD1}"/>
            <a:ext uri="{91240B29-F687-4F45-9708-019B960494DF}"/>
          </a:extLst>
        </p:spPr>
        <p:txBody>
          <a:bodyPr rtlCol="0">
            <a:normAutofit fontScale="700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100" b="1" dirty="0" smtClean="0">
                <a:solidFill>
                  <a:schemeClr val="tx1"/>
                </a:solidFill>
              </a:rPr>
              <a:t>Актуальные вопросы государственной аттестации кадров высшей квалификации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200" b="1" dirty="0" smtClean="0">
              <a:solidFill>
                <a:schemeClr val="tx1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200" b="1" dirty="0" smtClean="0">
              <a:solidFill>
                <a:schemeClr val="tx1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b="1" dirty="0" smtClean="0">
                <a:solidFill>
                  <a:schemeClr val="tx1"/>
                </a:solidFill>
              </a:rPr>
              <a:t>Новикова Н.В., канд. экон. наук, доцент, ученый секретарь диссертационного совета 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b="1" dirty="0" smtClean="0">
                <a:solidFill>
                  <a:schemeClr val="tx1"/>
                </a:solidFill>
              </a:rPr>
              <a:t>Д 212.287.01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200" b="1" u="sng" dirty="0" smtClean="0"/>
              <a:t>Типичные ошибки </a:t>
            </a:r>
            <a:r>
              <a:rPr lang="ru-RU" sz="3200" b="1" u="sng" dirty="0" smtClean="0"/>
              <a:t>соискателей - публикации</a:t>
            </a:r>
            <a:endParaRPr lang="ru-RU" sz="3200" b="1" u="sng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8363272" cy="33944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b="1" dirty="0" smtClean="0"/>
              <a:t>. Публикации соискателя не по теме диссертации (см. ключевые слова темы!!!).</a:t>
            </a:r>
          </a:p>
          <a:p>
            <a:r>
              <a:rPr lang="ru-RU" b="1" dirty="0" smtClean="0"/>
              <a:t>2. Публикации ВАК желательно без соавторства.</a:t>
            </a:r>
          </a:p>
          <a:p>
            <a:r>
              <a:rPr lang="ru-RU" b="1" dirty="0" smtClean="0"/>
              <a:t>3. Хорошая динамика публикаций.</a:t>
            </a:r>
          </a:p>
          <a:p>
            <a:r>
              <a:rPr lang="ru-RU" b="1" dirty="0" smtClean="0"/>
              <a:t>4. Монография (раздел в монографии).</a:t>
            </a:r>
          </a:p>
          <a:p>
            <a:r>
              <a:rPr lang="ru-RU" b="1" dirty="0" smtClean="0"/>
              <a:t>5. Кол-во публикаций ВАК – не менее 3 (</a:t>
            </a:r>
            <a:r>
              <a:rPr lang="ru-RU" b="1" dirty="0" err="1" smtClean="0"/>
              <a:t>к.э.н</a:t>
            </a:r>
            <a:r>
              <a:rPr lang="ru-RU" b="1" dirty="0" smtClean="0"/>
              <a:t>.) и 15 (</a:t>
            </a:r>
            <a:r>
              <a:rPr lang="ru-RU" b="1" dirty="0" err="1" smtClean="0"/>
              <a:t>д.э.н</a:t>
            </a:r>
            <a:r>
              <a:rPr lang="ru-RU" b="1" dirty="0" smtClean="0"/>
              <a:t>) (п. 13 ППУС).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335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11510"/>
            <a:ext cx="8640960" cy="439248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4500" b="1" dirty="0" smtClean="0"/>
              <a:t>В публикациях соискателя (и прежде всего в </a:t>
            </a:r>
            <a:r>
              <a:rPr lang="ru-RU" sz="4500" b="1" dirty="0" err="1" smtClean="0"/>
              <a:t>ВАКовских</a:t>
            </a:r>
            <a:r>
              <a:rPr lang="ru-RU" sz="4500" b="1" dirty="0" smtClean="0"/>
              <a:t> изданиях) должны быть отражены </a:t>
            </a:r>
            <a:r>
              <a:rPr lang="ru-RU" sz="4500" b="1" dirty="0" smtClean="0">
                <a:solidFill>
                  <a:srgbClr val="FF0000"/>
                </a:solidFill>
              </a:rPr>
              <a:t>научные результаты </a:t>
            </a:r>
            <a:r>
              <a:rPr lang="ru-RU" sz="4500" b="1" dirty="0" smtClean="0"/>
              <a:t>и </a:t>
            </a:r>
            <a:r>
              <a:rPr lang="ru-RU" sz="4500" b="1" dirty="0" smtClean="0">
                <a:solidFill>
                  <a:srgbClr val="FF0000"/>
                </a:solidFill>
              </a:rPr>
              <a:t>научная новизна </a:t>
            </a:r>
            <a:r>
              <a:rPr lang="ru-RU" sz="4500" b="1" dirty="0" smtClean="0"/>
              <a:t>исследования. </a:t>
            </a:r>
            <a:endParaRPr lang="ru-RU" sz="4500" dirty="0" smtClean="0"/>
          </a:p>
          <a:p>
            <a:r>
              <a:rPr lang="ru-RU" sz="4500" dirty="0" smtClean="0"/>
              <a:t> </a:t>
            </a:r>
            <a:r>
              <a:rPr lang="ru-RU" sz="4500" b="1" dirty="0" smtClean="0"/>
              <a:t>В содержании публикаций должна присутствовать </a:t>
            </a:r>
            <a:r>
              <a:rPr lang="ru-RU" sz="4500" b="1" dirty="0" smtClean="0">
                <a:solidFill>
                  <a:srgbClr val="FF0000"/>
                </a:solidFill>
              </a:rPr>
              <a:t>новизна</a:t>
            </a:r>
            <a:r>
              <a:rPr lang="ru-RU" sz="4500" b="1" dirty="0" smtClean="0"/>
              <a:t>!!! Нельзя ограничиваться только описанием хода исследования даже если оно идет по теме диссертации.</a:t>
            </a:r>
          </a:p>
          <a:p>
            <a:r>
              <a:rPr lang="ru-RU" sz="4500" b="1" dirty="0" smtClean="0"/>
              <a:t>П. 11 </a:t>
            </a:r>
            <a:r>
              <a:rPr lang="ru-RU" sz="4500" b="1" u="sng" dirty="0" smtClean="0"/>
              <a:t>Положения о порядке присуждения ученых степеней</a:t>
            </a:r>
            <a:r>
              <a:rPr lang="ru-RU" sz="4500" b="1" dirty="0" smtClean="0"/>
              <a:t>: Основные научные результаты диссертации должны быть опубликованы в рецензируемых научных изданиях.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33523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464496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u="sng" dirty="0" smtClean="0"/>
              <a:t>Оппоненты</a:t>
            </a:r>
            <a:r>
              <a:rPr lang="ru-RU" sz="3500" b="1" dirty="0" smtClean="0"/>
              <a:t>:</a:t>
            </a:r>
          </a:p>
          <a:p>
            <a:r>
              <a:rPr lang="ru-RU" sz="3500" b="1" dirty="0" smtClean="0"/>
              <a:t>П. 22 (ППУС):  «При принятии диссертации к защите ДС назначает официальных оппонентов по диссертации из числа компетентных в соответствующей отрасли науки ученых, имеющих публикации в соответствующей сфере исследования и давших на это свое согласие».  </a:t>
            </a:r>
          </a:p>
          <a:p>
            <a:r>
              <a:rPr lang="ru-RU" sz="3500" dirty="0" smtClean="0"/>
              <a:t>(</a:t>
            </a:r>
            <a:r>
              <a:rPr lang="ru-RU" sz="3500" b="1" dirty="0" smtClean="0">
                <a:solidFill>
                  <a:srgbClr val="FF0000"/>
                </a:solidFill>
              </a:rPr>
              <a:t>Труды по теме диссертации!!</a:t>
            </a:r>
            <a:r>
              <a:rPr lang="ru-RU" sz="3500" b="1" dirty="0" smtClean="0"/>
              <a:t>)</a:t>
            </a:r>
          </a:p>
          <a:p>
            <a:r>
              <a:rPr lang="ru-RU" b="1" dirty="0" smtClean="0"/>
              <a:t>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 smtClean="0"/>
              <a:t>Ведущая организация</a:t>
            </a:r>
            <a:endParaRPr lang="ru-RU" u="sng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771550"/>
            <a:ext cx="8435280" cy="41044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П. 24 (ППУС): «При принятии диссертации 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к защите ДС назначает по диссертации организацию (с ее согласия), </a:t>
            </a:r>
            <a:r>
              <a:rPr lang="ru-RU" b="1" u="sng" dirty="0" smtClean="0"/>
              <a:t>широко известную </a:t>
            </a:r>
            <a:r>
              <a:rPr lang="ru-RU" b="1" dirty="0" smtClean="0"/>
              <a:t>своими достижениями в соответствующей отрасли науки и способную определить научную и (или) практическую ценность диссертации, которая представляет в ДС отзыв на диссертацию». (</a:t>
            </a:r>
            <a:r>
              <a:rPr lang="ru-RU" b="1" dirty="0" smtClean="0">
                <a:solidFill>
                  <a:srgbClr val="FF0000"/>
                </a:solidFill>
              </a:rPr>
              <a:t>публикации + ДС!!</a:t>
            </a:r>
            <a:r>
              <a:rPr lang="ru-RU" b="1" dirty="0" smtClean="0"/>
              <a:t>)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335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111105"/>
          </a:xfrm>
        </p:spPr>
        <p:txBody>
          <a:bodyPr/>
          <a:lstStyle/>
          <a:p>
            <a:r>
              <a:rPr lang="ru-RU" b="1" dirty="0" smtClean="0"/>
              <a:t>Труды оппонентов и сотрудников ведущей организации должны быть в списке литературы к диссертации!!</a:t>
            </a:r>
          </a:p>
          <a:p>
            <a:endParaRPr lang="ru-RU" b="1" dirty="0" smtClean="0"/>
          </a:p>
          <a:p>
            <a:r>
              <a:rPr lang="ru-RU" b="1" dirty="0" smtClean="0"/>
              <a:t>Труды членов диссовета должны быть в списке литературы к диссертации!!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 smtClean="0"/>
              <a:t>Автореферат</a:t>
            </a:r>
            <a:endParaRPr lang="ru-RU" u="sng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843558"/>
            <a:ext cx="8435280" cy="3751065"/>
          </a:xfrm>
        </p:spPr>
        <p:txBody>
          <a:bodyPr/>
          <a:lstStyle/>
          <a:p>
            <a:r>
              <a:rPr lang="ru-RU" b="1" dirty="0" smtClean="0"/>
              <a:t>П. 25 ППУС: «По диссертациям на </a:t>
            </a:r>
          </a:p>
          <a:p>
            <a:r>
              <a:rPr lang="ru-RU" b="1" dirty="0" smtClean="0"/>
              <a:t>соискание ученой степени доктора наук и кандидата наук в области гуманитарных наук объем автореферата может составлять до 2,5 и до 1,5 авторского листа соответственно».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Рекомендации редактора: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«Текущий объем автореферата — 60302 </a:t>
            </a:r>
          </a:p>
          <a:p>
            <a:r>
              <a:rPr lang="ru-RU" b="1" dirty="0" smtClean="0"/>
              <a:t>знака с пробелами, или 1,5075 авторских листа, округленно полтора. Проблема в том, что статистика </a:t>
            </a:r>
            <a:r>
              <a:rPr lang="ru-RU" b="1" dirty="0" err="1" smtClean="0"/>
              <a:t>Word</a:t>
            </a:r>
            <a:r>
              <a:rPr lang="ru-RU" b="1" dirty="0" smtClean="0"/>
              <a:t> считает рисунки как один знак, хотя текст в них следовало бы учитывать в общем объеме. В итоге надо получить 1,3–1,4 авторских листа».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1335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3478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Заключение организации по диссертации </a:t>
            </a:r>
            <a:r>
              <a:rPr lang="ru-RU" dirty="0" smtClean="0"/>
              <a:t>(п. 16 ПУС):</a:t>
            </a:r>
          </a:p>
          <a:p>
            <a:r>
              <a:rPr lang="ru-RU" dirty="0" smtClean="0"/>
              <a:t>В заключении </a:t>
            </a:r>
            <a:r>
              <a:rPr lang="ru-RU" dirty="0" smtClean="0"/>
              <a:t>отражаются:</a:t>
            </a:r>
          </a:p>
          <a:p>
            <a:r>
              <a:rPr lang="ru-RU" dirty="0" smtClean="0"/>
              <a:t>1.  </a:t>
            </a:r>
            <a:r>
              <a:rPr lang="ru-RU" b="1" dirty="0" smtClean="0"/>
              <a:t>личное участие </a:t>
            </a:r>
            <a:r>
              <a:rPr lang="ru-RU" dirty="0" smtClean="0"/>
              <a:t>соискателя ученой степени в получении результатов, изложенных в диссертации, 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b="1" dirty="0" smtClean="0"/>
              <a:t>степень </a:t>
            </a:r>
            <a:r>
              <a:rPr lang="ru-RU" b="1" dirty="0" smtClean="0"/>
              <a:t>достоверности </a:t>
            </a:r>
            <a:r>
              <a:rPr lang="ru-RU" dirty="0" smtClean="0"/>
              <a:t>результатов проведенных соискателем ученой степени исследований, </a:t>
            </a:r>
            <a:endParaRPr lang="ru-RU" dirty="0" smtClean="0"/>
          </a:p>
          <a:p>
            <a:r>
              <a:rPr lang="ru-RU" dirty="0" smtClean="0"/>
              <a:t>3. их </a:t>
            </a:r>
            <a:r>
              <a:rPr lang="ru-RU" b="1" dirty="0" smtClean="0"/>
              <a:t>новизна</a:t>
            </a:r>
            <a:r>
              <a:rPr lang="ru-RU" dirty="0" smtClean="0"/>
              <a:t> и </a:t>
            </a:r>
            <a:r>
              <a:rPr lang="ru-RU" b="1" dirty="0" smtClean="0"/>
              <a:t>практическая</a:t>
            </a:r>
            <a:r>
              <a:rPr lang="ru-RU" dirty="0" smtClean="0"/>
              <a:t> значимость, 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b="1" dirty="0" smtClean="0"/>
              <a:t>ценность</a:t>
            </a:r>
            <a:r>
              <a:rPr lang="ru-RU" dirty="0" smtClean="0"/>
              <a:t> </a:t>
            </a:r>
            <a:r>
              <a:rPr lang="ru-RU" dirty="0" smtClean="0"/>
              <a:t>научных работ соискателя ученой степени, </a:t>
            </a:r>
            <a:endParaRPr lang="ru-RU" dirty="0" smtClean="0"/>
          </a:p>
          <a:p>
            <a:r>
              <a:rPr lang="ru-RU" dirty="0" smtClean="0"/>
              <a:t>5. соответствие </a:t>
            </a:r>
            <a:r>
              <a:rPr lang="ru-RU" dirty="0" smtClean="0"/>
              <a:t>диссертации требованиям, установленным </a:t>
            </a:r>
            <a:r>
              <a:rPr lang="ru-RU" dirty="0" smtClean="0">
                <a:hlinkClick r:id="" action="ppaction://hlinkfile" tooltip="14. В диссертации соискатель ученой степени обязан ссылаться на автора и (или) источник заимствования материалов или отдельных результатов."/>
              </a:rPr>
              <a:t>п. </a:t>
            </a:r>
            <a:r>
              <a:rPr lang="ru-RU" dirty="0" smtClean="0">
                <a:hlinkClick r:id="" action="ppaction://hlinkfile" tooltip="14. В диссертации соискатель ученой степени обязан ссылаться на автора и (или) источник заимствования материалов или отдельных результатов."/>
              </a:rPr>
              <a:t>14</a:t>
            </a:r>
            <a:r>
              <a:rPr lang="ru-RU" dirty="0" smtClean="0"/>
              <a:t> </a:t>
            </a:r>
            <a:r>
              <a:rPr lang="ru-RU" dirty="0" smtClean="0"/>
              <a:t>ПУС (</a:t>
            </a:r>
            <a:r>
              <a:rPr lang="ru-RU" b="1" dirty="0" smtClean="0">
                <a:solidFill>
                  <a:srgbClr val="FF0000"/>
                </a:solidFill>
              </a:rPr>
              <a:t>антиплагиат!! Лаборатория </a:t>
            </a:r>
            <a:r>
              <a:rPr lang="ru-RU" b="1" dirty="0" err="1" smtClean="0">
                <a:solidFill>
                  <a:srgbClr val="FF0000"/>
                </a:solidFill>
              </a:rPr>
              <a:t>наукометрии</a:t>
            </a:r>
            <a:r>
              <a:rPr lang="ru-RU" dirty="0" smtClean="0"/>
              <a:t>), </a:t>
            </a:r>
          </a:p>
          <a:p>
            <a:r>
              <a:rPr lang="ru-RU" dirty="0" smtClean="0"/>
              <a:t>6. </a:t>
            </a:r>
            <a:r>
              <a:rPr lang="ru-RU" b="1" dirty="0" smtClean="0"/>
              <a:t>научная </a:t>
            </a:r>
            <a:r>
              <a:rPr lang="ru-RU" b="1" dirty="0" smtClean="0"/>
              <a:t>специальность </a:t>
            </a:r>
            <a:r>
              <a:rPr lang="ru-RU" dirty="0" smtClean="0"/>
              <a:t>(научные специальности) и отрасль науки, которым соответствует диссертация, </a:t>
            </a:r>
            <a:endParaRPr lang="ru-RU" dirty="0" smtClean="0"/>
          </a:p>
          <a:p>
            <a:r>
              <a:rPr lang="ru-RU" dirty="0" smtClean="0"/>
              <a:t>7. </a:t>
            </a:r>
            <a:r>
              <a:rPr lang="ru-RU" b="1" dirty="0" smtClean="0"/>
              <a:t>полнота </a:t>
            </a:r>
            <a:r>
              <a:rPr lang="ru-RU" b="1" dirty="0" smtClean="0"/>
              <a:t>изложения материалов </a:t>
            </a:r>
            <a:r>
              <a:rPr lang="ru-RU" dirty="0" smtClean="0"/>
              <a:t>диссертации в работах, опубликованных соискателем ученой степени.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335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3518"/>
            <a:ext cx="8507288" cy="4392488"/>
          </a:xfrm>
        </p:spPr>
        <p:txBody>
          <a:bodyPr>
            <a:normAutofit fontScale="47500" lnSpcReduction="20000"/>
          </a:bodyPr>
          <a:lstStyle/>
          <a:p>
            <a:r>
              <a:rPr lang="ru-RU" sz="5500" b="1" dirty="0" smtClean="0"/>
              <a:t>Отказы ВАК: 27.12.2016 г. : «в связи с несоответствием диссертации критериям, установленным п. 9 </a:t>
            </a:r>
            <a:r>
              <a:rPr lang="ru-RU" sz="5500" b="1" u="sng" dirty="0" smtClean="0"/>
              <a:t>ППУС»</a:t>
            </a:r>
            <a:r>
              <a:rPr lang="ru-RU" sz="5500" b="1" dirty="0" smtClean="0"/>
              <a:t>:</a:t>
            </a:r>
          </a:p>
          <a:p>
            <a:endParaRPr lang="ru-RU" sz="5500" b="1" dirty="0" smtClean="0"/>
          </a:p>
          <a:p>
            <a:r>
              <a:rPr lang="ru-RU" sz="5500" b="1" dirty="0" smtClean="0"/>
              <a:t>Диссертация на соискание ученой степени канд. наук должна быть научно-квалификационной работой, </a:t>
            </a:r>
          </a:p>
          <a:p>
            <a:r>
              <a:rPr lang="ru-RU" sz="5500" b="1" dirty="0" smtClean="0"/>
              <a:t>в которой содержится решение научной задачи, имеющей значение для развития соответствующей отрасли знаний, либо изложены новые научно обоснованные технические, технологические или иные решения и разработки, имеющие существенное значение для развития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335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3518"/>
            <a:ext cx="8435280" cy="4392488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smtClean="0"/>
              <a:t>П. 9: Диссертация на соискание ученой степени доктора наук должна быть научно-квалификационной работой, в которой на основании выполненных автором исследований разработаны теоретические положения, совокупность которых можно квалифицировать как </a:t>
            </a:r>
            <a:r>
              <a:rPr lang="ru-RU" sz="3400" b="1" u="sng" dirty="0" smtClean="0"/>
              <a:t>научное достижение, либо решена научная проблема</a:t>
            </a:r>
            <a:r>
              <a:rPr lang="ru-RU" sz="3400" b="1" dirty="0" smtClean="0"/>
              <a:t>, имеющая важное политическое, социально-экономическое, культурное или хозяйственное значение, либо изложены новые научно обоснованные технические, технологические или иные решения, внедрение которых вносит значительный вклад в развитие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3610"/>
            <a:ext cx="8435280" cy="4294584"/>
          </a:xfrm>
        </p:spPr>
        <p:txBody>
          <a:bodyPr>
            <a:normAutofit fontScale="92500" lnSpcReduction="20000"/>
          </a:bodyPr>
          <a:lstStyle/>
          <a:p>
            <a:pPr algn="ctr" eaLnBrk="1" hangingPunct="1"/>
            <a:r>
              <a:rPr lang="ru-RU" b="1" dirty="0" smtClean="0"/>
              <a:t>Федеральные нормативные акты:</a:t>
            </a:r>
          </a:p>
          <a:p>
            <a:pPr eaLnBrk="1" hangingPunct="1"/>
            <a:endParaRPr lang="ru-RU" b="1" dirty="0" smtClean="0"/>
          </a:p>
          <a:p>
            <a:pPr eaLnBrk="1" hangingPunct="1"/>
            <a:r>
              <a:rPr lang="ru-RU" b="1" dirty="0" smtClean="0"/>
              <a:t>1. Положение о присуждении ученых степеней: Постановление Правительства РФ от 24.09.2013 г. № 842 (ред. 02.08.2016).</a:t>
            </a:r>
          </a:p>
          <a:p>
            <a:pPr eaLnBrk="1" hangingPunct="1"/>
            <a:r>
              <a:rPr lang="ru-RU" b="1" dirty="0" smtClean="0"/>
              <a:t>2. Положение о совете по защите диссертаций на соискание ученой степени кандидата наук, на соискание ученой степени доктора наук: Приказ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РФ от 13.01.2014 г. № 7 (ред. от 14.12.2016).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15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4327129"/>
          </a:xfrm>
        </p:spPr>
        <p:txBody>
          <a:bodyPr>
            <a:normAutofit/>
          </a:bodyPr>
          <a:lstStyle/>
          <a:p>
            <a:r>
              <a:rPr lang="ru-RU" b="1" dirty="0" smtClean="0"/>
              <a:t>Отказ ВАК 02.12.2016 г.: П. 26: «в связи с нарушением пункта 26 Положения, в  части нарушения порядка и срока размещения на официальном сайте ВАК при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РФ в информационно-телекоммуникационной сети «Интернет» текста объявления о защите диссертации                   и автореферата диссертации».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335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1510"/>
            <a:ext cx="8229600" cy="4183113"/>
          </a:xfrm>
        </p:spPr>
        <p:txBody>
          <a:bodyPr/>
          <a:lstStyle/>
          <a:p>
            <a:r>
              <a:rPr lang="ru-RU" b="1" dirty="0" smtClean="0"/>
              <a:t>02.12.2016 г. : «в связи с </a:t>
            </a:r>
            <a:r>
              <a:rPr lang="ru-RU" b="1" smtClean="0"/>
              <a:t>нарушением п. </a:t>
            </a:r>
            <a:r>
              <a:rPr lang="ru-RU" b="1" dirty="0" smtClean="0"/>
              <a:t>29 Положения, в части нарушения порядка проведения заседания диссертационного совета: в заседании диссертационного совета приняли участие менее двух третей членов диссертационного совета».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205531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111105"/>
          </a:xfrm>
        </p:spPr>
        <p:txBody>
          <a:bodyPr>
            <a:normAutofit/>
          </a:bodyPr>
          <a:lstStyle/>
          <a:p>
            <a:r>
              <a:rPr lang="ru-RU" b="1" dirty="0" smtClean="0"/>
              <a:t>3. Порядок размещения в </a:t>
            </a:r>
          </a:p>
          <a:p>
            <a:r>
              <a:rPr lang="ru-RU" b="1" dirty="0" smtClean="0"/>
              <a:t>информационно-телекоммуникационной сети «Интернет» информации, необходимой для обеспечения порядка присуждения ученых степеней: Приказ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РФ от 16 апреля 2014 г. № 326.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1685"/>
            <a:ext cx="8435280" cy="4456509"/>
          </a:xfrm>
        </p:spPr>
        <p:txBody>
          <a:bodyPr>
            <a:normAutofit lnSpcReduction="10000"/>
          </a:bodyPr>
          <a:lstStyle/>
          <a:p>
            <a:pPr marL="609600" indent="-609600" algn="ctr" eaLnBrk="1" hangingPunct="1"/>
            <a:r>
              <a:rPr lang="ru-RU" b="1" dirty="0" smtClean="0"/>
              <a:t>Локальные акты УрГЭУ:</a:t>
            </a:r>
          </a:p>
          <a:p>
            <a:pPr marL="609600" indent="-609600" eaLnBrk="1" hangingPunct="1"/>
            <a:endParaRPr lang="ru-RU" b="1" dirty="0" smtClean="0"/>
          </a:p>
          <a:p>
            <a:pPr marL="609600" indent="-609600" eaLnBrk="1" hangingPunct="1"/>
            <a:r>
              <a:rPr lang="ru-RU" b="1" dirty="0" smtClean="0"/>
              <a:t>1. О порядке подготовки заключения </a:t>
            </a:r>
          </a:p>
          <a:p>
            <a:pPr marL="609600" indent="-609600" eaLnBrk="1" hangingPunct="1"/>
            <a:r>
              <a:rPr lang="ru-RU" b="1" dirty="0" smtClean="0"/>
              <a:t>по диссертации, выполненной в УрГЭУ, и выдачи его соискателю: Приказ ректора от 30.03.2015 г. № 126/1.</a:t>
            </a:r>
          </a:p>
          <a:p>
            <a:pPr marL="609600" indent="-609600" eaLnBrk="1" hangingPunct="1"/>
            <a:r>
              <a:rPr lang="ru-RU" b="1" dirty="0" smtClean="0"/>
              <a:t>2. О порядке подготовки отзыва ведущей организации Приказ ректора от 20.04.2015 г. № 174/1.</a:t>
            </a:r>
          </a:p>
          <a:p>
            <a:pPr marL="609600" indent="-609600" eaLnBrk="1" hangingPunct="1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Локальные акты УрГЭУ: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smtClean="0"/>
              <a:t>О Порядке принятия к предварительному рассмотрению диссертации на соискание ученой степени кандидата (доктора) экономических наук в диссертационный совет Д 212.287.01 при ФГБОУ ВПО «Уральский государственный экономический университет» от 18.06.2015 г. № 239/1.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339752" y="4640092"/>
            <a:ext cx="3960440" cy="369332"/>
          </a:xfrm>
          <a:prstGeom prst="rect">
            <a:avLst/>
          </a:prstGeom>
          <a:effectLst>
            <a:outerShdw blurRad="12700" dist="25400" dir="2400000" algn="tl" rotWithShape="0">
              <a:sysClr val="window" lastClr="FFFFFF">
                <a:lumMod val="50000"/>
                <a:alpha val="20000"/>
              </a:sys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 smtClean="0">
                <a:latin typeface="Arial" pitchFamily="34" charset="0"/>
                <a:cs typeface="Arial" pitchFamily="34" charset="0"/>
              </a:rPr>
              <a:t>Москва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,</a:t>
            </a: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2016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931790"/>
            <a:ext cx="6624736" cy="1477328"/>
          </a:xfrm>
          <a:prstGeom prst="rect">
            <a:avLst/>
          </a:prstGeom>
          <a:effectLst>
            <a:outerShdw blurRad="12700" dist="25400" dir="2400000" algn="tl" rotWithShape="0">
              <a:sysClr val="window" lastClr="FFFFFF">
                <a:lumMod val="50000"/>
                <a:alpha val="20000"/>
              </a:sys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Пахомов Сергей Иванович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kern="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Заместитель директора Департамента аттестации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научных и научно-педагогических работников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Министерства образования и науки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Российской Федерации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93806"/>
            <a:ext cx="7992888" cy="1077218"/>
          </a:xfrm>
          <a:prstGeom prst="rect">
            <a:avLst/>
          </a:prstGeom>
          <a:effectLst>
            <a:outerShdw blurRad="12700" dist="25400" dir="2400000" algn="tl" rotWithShape="0">
              <a:sysClr val="window" lastClr="FFFFFF">
                <a:lumMod val="50000"/>
                <a:alpha val="20000"/>
              </a:sys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kern="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Государственная аттестация научных кадров высшей квалификации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E:\GERB-MINOBR\МИНОБР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70" y="242"/>
            <a:ext cx="971935" cy="8433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6163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68314" y="213123"/>
            <a:ext cx="7209631" cy="63103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показателей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деятельности сети диссертационных советов за 2010 – 2015 гг.</a:t>
            </a:r>
          </a:p>
        </p:txBody>
      </p:sp>
      <p:pic>
        <p:nvPicPr>
          <p:cNvPr id="19" name="Picture 2" descr="E:\GERB-MINOBR\МИНОБР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6570" y="242"/>
            <a:ext cx="971935" cy="84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91630"/>
            <a:ext cx="2592288" cy="108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7597" y="1450098"/>
            <a:ext cx="2856571" cy="112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906" y="1423934"/>
            <a:ext cx="2689909" cy="1147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908" y="3240343"/>
            <a:ext cx="2521779" cy="113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5" y="3271059"/>
            <a:ext cx="2736303" cy="113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7597" y="3254531"/>
            <a:ext cx="2521779" cy="113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Прямоугольник 12"/>
          <p:cNvSpPr>
            <a:spLocks noChangeArrowheads="1"/>
          </p:cNvSpPr>
          <p:nvPr/>
        </p:nvSpPr>
        <p:spPr bwMode="auto">
          <a:xfrm>
            <a:off x="3635896" y="2787774"/>
            <a:ext cx="1670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</a:rPr>
              <a:t>Защиты докторские</a:t>
            </a:r>
            <a:endParaRPr lang="ru-RU" sz="1200" b="1" dirty="0">
              <a:latin typeface="Arial" pitchFamily="34" charset="0"/>
            </a:endParaRPr>
          </a:p>
        </p:txBody>
      </p:sp>
      <p:sp>
        <p:nvSpPr>
          <p:cNvPr id="28" name="Прямоугольник 12"/>
          <p:cNvSpPr>
            <a:spLocks noChangeArrowheads="1"/>
          </p:cNvSpPr>
          <p:nvPr/>
        </p:nvSpPr>
        <p:spPr bwMode="auto">
          <a:xfrm>
            <a:off x="6732240" y="2715766"/>
            <a:ext cx="1441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</a:rPr>
              <a:t>Защиты кандидатские</a:t>
            </a:r>
            <a:endParaRPr lang="ru-RU" sz="1200" b="1" dirty="0">
              <a:latin typeface="Arial" pitchFamily="34" charset="0"/>
            </a:endParaRPr>
          </a:p>
        </p:txBody>
      </p:sp>
      <p:sp>
        <p:nvSpPr>
          <p:cNvPr id="29" name="Прямоугольник 12"/>
          <p:cNvSpPr>
            <a:spLocks noChangeArrowheads="1"/>
          </p:cNvSpPr>
          <p:nvPr/>
        </p:nvSpPr>
        <p:spPr bwMode="auto">
          <a:xfrm>
            <a:off x="683568" y="2787774"/>
            <a:ext cx="1452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</a:rPr>
              <a:t>Защиты </a:t>
            </a:r>
          </a:p>
          <a:p>
            <a:pPr algn="ctr"/>
            <a:r>
              <a:rPr lang="ru-RU" sz="1200" b="1" dirty="0" smtClean="0">
                <a:latin typeface="Arial" pitchFamily="34" charset="0"/>
              </a:rPr>
              <a:t>всего</a:t>
            </a:r>
            <a:endParaRPr lang="ru-RU" sz="1200" b="1" dirty="0">
              <a:latin typeface="Arial" pitchFamily="34" charset="0"/>
            </a:endParaRPr>
          </a:p>
        </p:txBody>
      </p:sp>
      <p:sp>
        <p:nvSpPr>
          <p:cNvPr id="30" name="Прямоугольник 12"/>
          <p:cNvSpPr>
            <a:spLocks noChangeArrowheads="1"/>
          </p:cNvSpPr>
          <p:nvPr/>
        </p:nvSpPr>
        <p:spPr bwMode="auto">
          <a:xfrm>
            <a:off x="3635896" y="1026487"/>
            <a:ext cx="1670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</a:rPr>
              <a:t>Диссертационные советы</a:t>
            </a:r>
          </a:p>
        </p:txBody>
      </p:sp>
      <p:sp>
        <p:nvSpPr>
          <p:cNvPr id="31" name="Прямоугольник 12"/>
          <p:cNvSpPr>
            <a:spLocks noChangeArrowheads="1"/>
          </p:cNvSpPr>
          <p:nvPr/>
        </p:nvSpPr>
        <p:spPr bwMode="auto">
          <a:xfrm>
            <a:off x="6695121" y="1029094"/>
            <a:ext cx="1441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</a:rPr>
              <a:t>Научные специальности</a:t>
            </a:r>
          </a:p>
        </p:txBody>
      </p:sp>
      <p:sp>
        <p:nvSpPr>
          <p:cNvPr id="32" name="Прямоугольник 12"/>
          <p:cNvSpPr>
            <a:spLocks noChangeArrowheads="1"/>
          </p:cNvSpPr>
          <p:nvPr/>
        </p:nvSpPr>
        <p:spPr bwMode="auto">
          <a:xfrm>
            <a:off x="743174" y="1098343"/>
            <a:ext cx="1452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</a:rPr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5657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cp_org_mino"/>
          <p:cNvPicPr>
            <a:picLocks noChangeAspect="1" noChangeArrowheads="1"/>
          </p:cNvPicPr>
          <p:nvPr/>
        </p:nvPicPr>
        <p:blipFill>
          <a:blip r:embed="rId2" cstate="print"/>
          <a:srcRect l="66667" b="21373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762000" y="40005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chemeClr val="bg1"/>
                </a:solidFill>
                <a:latin typeface="Georgia" pitchFamily="18" charset="0"/>
              </a:rPr>
              <a:t>Департамент аттестации научных и научно-педагогических работников</a:t>
            </a:r>
          </a:p>
        </p:txBody>
      </p:sp>
      <p:pic>
        <p:nvPicPr>
          <p:cNvPr id="9220" name="Picture 9" descr="cp_org_mino"/>
          <p:cNvPicPr>
            <a:picLocks noChangeAspect="1" noChangeArrowheads="1"/>
          </p:cNvPicPr>
          <p:nvPr/>
        </p:nvPicPr>
        <p:blipFill>
          <a:blip r:embed="rId2" cstate="print"/>
          <a:srcRect l="33318" t="6270" r="32504" b="22643"/>
          <a:stretch>
            <a:fillRect/>
          </a:stretch>
        </p:blipFill>
        <p:spPr bwMode="auto">
          <a:xfrm>
            <a:off x="914400" y="1314450"/>
            <a:ext cx="2249488" cy="234315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304800" y="3829050"/>
            <a:ext cx="8763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>
                <a:solidFill>
                  <a:schemeClr val="bg1"/>
                </a:solidFill>
                <a:latin typeface="Georgia" pitchFamily="18" charset="0"/>
              </a:rPr>
              <a:t>Крылов Виталий Петрович —</a:t>
            </a:r>
          </a:p>
          <a:p>
            <a:pPr algn="ctr">
              <a:spcBef>
                <a:spcPct val="50000"/>
              </a:spcBef>
            </a:pPr>
            <a:r>
              <a:rPr lang="ru-RU" altLang="ru-RU" sz="2000" b="1" i="1">
                <a:solidFill>
                  <a:schemeClr val="bg1"/>
                </a:solidFill>
                <a:latin typeface="Georgia" pitchFamily="18" charset="0"/>
              </a:rPr>
              <a:t>заместитель начальника отдела правового регулирования научной аттестации</a:t>
            </a:r>
            <a:r>
              <a:rPr lang="ru-RU" altLang="ru-RU" sz="2400" b="1">
                <a:solidFill>
                  <a:schemeClr val="bg1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3352800" y="1831182"/>
            <a:ext cx="510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chemeClr val="bg1"/>
                </a:solidFill>
                <a:latin typeface="Georgia" pitchFamily="18" charset="0"/>
              </a:rPr>
              <a:t>РЕАЛИЗАЦИЯ НОРМ И ПРАВИЛ СИСТЕМЫ ГОСУДАРСТВЕННОЙ НАУЧНОЙ АТТЕСТАЦИИ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annetjetoe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085850"/>
            <a:ext cx="7239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6438900" y="1085850"/>
            <a:ext cx="2476500" cy="51435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ru-RU" sz="1500" b="1" i="1">
                <a:solidFill>
                  <a:schemeClr val="accent2"/>
                </a:solidFill>
                <a:latin typeface="Georgia" pitchFamily="18" charset="0"/>
              </a:rPr>
              <a:t>Официальный</a:t>
            </a:r>
            <a:r>
              <a:rPr lang="ru-RU" sz="1600" b="1" i="1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  <a:p>
            <a:pPr algn="r"/>
            <a:r>
              <a:rPr lang="ru-RU" sz="1600" b="1" i="1">
                <a:solidFill>
                  <a:schemeClr val="accent2"/>
                </a:solidFill>
                <a:latin typeface="Georgia" pitchFamily="18" charset="0"/>
              </a:rPr>
              <a:t>сайт ВАК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048000" y="4457700"/>
            <a:ext cx="3505200" cy="5715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ru-RU" sz="1600" b="1" i="1">
                <a:solidFill>
                  <a:srgbClr val="FF3300"/>
                </a:solidFill>
                <a:latin typeface="Georgia" pitchFamily="18" charset="0"/>
              </a:rPr>
              <a:t>Официальный </a:t>
            </a:r>
          </a:p>
          <a:p>
            <a:pPr algn="r"/>
            <a:r>
              <a:rPr lang="ru-RU" sz="1600" b="1" i="1">
                <a:solidFill>
                  <a:srgbClr val="FF3300"/>
                </a:solidFill>
                <a:latin typeface="Georgia" pitchFamily="18" charset="0"/>
              </a:rPr>
              <a:t>сайт организации</a:t>
            </a:r>
          </a:p>
        </p:txBody>
      </p:sp>
      <p:pic>
        <p:nvPicPr>
          <p:cNvPr id="10245" name="Picture 5" descr="1266338103_vo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9100" y="2686050"/>
            <a:ext cx="152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elektronnye-knigi-besplatno-skachat-dontsovoy-30632-large"/>
          <p:cNvPicPr>
            <a:picLocks noChangeAspect="1" noChangeArrowheads="1"/>
          </p:cNvPicPr>
          <p:nvPr/>
        </p:nvPicPr>
        <p:blipFill>
          <a:blip r:embed="rId4" cstate="print"/>
          <a:srcRect l="9412" r="15294" b="5882"/>
          <a:stretch>
            <a:fillRect/>
          </a:stretch>
        </p:blipFill>
        <p:spPr bwMode="auto">
          <a:xfrm>
            <a:off x="1676400" y="2114550"/>
            <a:ext cx="611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p2597-730x5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4572000"/>
            <a:ext cx="103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programming Capi2"/>
          <p:cNvPicPr>
            <a:picLocks noChangeAspect="1" noChangeArrowheads="1"/>
          </p:cNvPicPr>
          <p:nvPr/>
        </p:nvPicPr>
        <p:blipFill>
          <a:blip r:embed="rId6" cstate="print"/>
          <a:srcRect l="27826"/>
          <a:stretch>
            <a:fillRect/>
          </a:stretch>
        </p:blipFill>
        <p:spPr bwMode="auto">
          <a:xfrm>
            <a:off x="1447801" y="4286250"/>
            <a:ext cx="79057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white-little-man-with-pen-and-pap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971801"/>
            <a:ext cx="1066800" cy="6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3D Character (102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0551" y="2171700"/>
            <a:ext cx="5175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red_blue_debater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54750" y="1885950"/>
            <a:ext cx="723900" cy="47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contentimag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53400" y="2514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d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" y="3771900"/>
            <a:ext cx="9906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email3-carrier_650x55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86400" y="3143251"/>
            <a:ext cx="609600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6" descr="42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86376" y="2731294"/>
            <a:ext cx="733425" cy="41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7" descr="20110809180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91275" y="2824163"/>
            <a:ext cx="990600" cy="55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7" name="AutoShape 18"/>
          <p:cNvSpPr>
            <a:spLocks noChangeArrowheads="1"/>
          </p:cNvSpPr>
          <p:nvPr/>
        </p:nvSpPr>
        <p:spPr bwMode="auto">
          <a:xfrm>
            <a:off x="6172200" y="1771650"/>
            <a:ext cx="1295400" cy="1828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5934076" y="3600450"/>
            <a:ext cx="18549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3300"/>
                </a:solidFill>
                <a:latin typeface="Georgia" pitchFamily="18" charset="0"/>
              </a:rPr>
              <a:t>День защиты</a:t>
            </a:r>
          </a:p>
        </p:txBody>
      </p:sp>
      <p:sp>
        <p:nvSpPr>
          <p:cNvPr id="10259" name="AutoShape 20"/>
          <p:cNvSpPr>
            <a:spLocks noChangeArrowheads="1"/>
          </p:cNvSpPr>
          <p:nvPr/>
        </p:nvSpPr>
        <p:spPr bwMode="auto">
          <a:xfrm>
            <a:off x="2959100" y="1771650"/>
            <a:ext cx="1524000" cy="1828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3028810" y="1943100"/>
            <a:ext cx="1473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3300"/>
                </a:solidFill>
                <a:latin typeface="Georgia" pitchFamily="18" charset="0"/>
              </a:rPr>
              <a:t>День </a:t>
            </a:r>
          </a:p>
          <a:p>
            <a:pPr algn="ctr"/>
            <a:r>
              <a:rPr lang="ru-RU" b="1">
                <a:solidFill>
                  <a:srgbClr val="FF3300"/>
                </a:solidFill>
                <a:latin typeface="Georgia" pitchFamily="18" charset="0"/>
              </a:rPr>
              <a:t>принятия </a:t>
            </a:r>
          </a:p>
          <a:p>
            <a:pPr algn="ctr"/>
            <a:r>
              <a:rPr lang="ru-RU" b="1">
                <a:solidFill>
                  <a:srgbClr val="FF3300"/>
                </a:solidFill>
                <a:latin typeface="Georgia" pitchFamily="18" charset="0"/>
              </a:rPr>
              <a:t>к защите</a:t>
            </a:r>
          </a:p>
        </p:txBody>
      </p:sp>
      <p:sp>
        <p:nvSpPr>
          <p:cNvPr id="10261" name="AutoShape 22"/>
          <p:cNvSpPr>
            <a:spLocks/>
          </p:cNvSpPr>
          <p:nvPr/>
        </p:nvSpPr>
        <p:spPr bwMode="auto">
          <a:xfrm rot="5400000">
            <a:off x="1304925" y="1609725"/>
            <a:ext cx="285750" cy="2438400"/>
          </a:xfrm>
          <a:prstGeom prst="leftBrace">
            <a:avLst>
              <a:gd name="adj1" fmla="val 53333"/>
              <a:gd name="adj2" fmla="val 4941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2" name="Text Box 23"/>
          <p:cNvSpPr txBox="1">
            <a:spLocks noChangeArrowheads="1"/>
          </p:cNvSpPr>
          <p:nvPr/>
        </p:nvSpPr>
        <p:spPr bwMode="auto">
          <a:xfrm>
            <a:off x="152400" y="234315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i="1">
                <a:solidFill>
                  <a:srgbClr val="FF3300"/>
                </a:solidFill>
                <a:latin typeface="Georgia" pitchFamily="18" charset="0"/>
              </a:rPr>
              <a:t>Предварительное рассмотрение</a:t>
            </a:r>
          </a:p>
        </p:txBody>
      </p:sp>
      <p:pic>
        <p:nvPicPr>
          <p:cNvPr id="10263" name="Picture 25" descr="9331835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124200" y="4507706"/>
            <a:ext cx="914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4" name="Line 26"/>
          <p:cNvSpPr>
            <a:spLocks noChangeShapeType="1"/>
          </p:cNvSpPr>
          <p:nvPr/>
        </p:nvSpPr>
        <p:spPr bwMode="auto">
          <a:xfrm>
            <a:off x="6858000" y="4343400"/>
            <a:ext cx="9144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27"/>
          <p:cNvSpPr>
            <a:spLocks noChangeShapeType="1"/>
          </p:cNvSpPr>
          <p:nvPr/>
        </p:nvSpPr>
        <p:spPr bwMode="auto">
          <a:xfrm>
            <a:off x="914400" y="4400550"/>
            <a:ext cx="609600" cy="1714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28"/>
          <p:cNvSpPr>
            <a:spLocks noChangeShapeType="1"/>
          </p:cNvSpPr>
          <p:nvPr/>
        </p:nvSpPr>
        <p:spPr bwMode="auto">
          <a:xfrm flipH="1" flipV="1">
            <a:off x="1143000" y="3543300"/>
            <a:ext cx="685800" cy="8001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Line 29"/>
          <p:cNvSpPr>
            <a:spLocks noChangeShapeType="1"/>
          </p:cNvSpPr>
          <p:nvPr/>
        </p:nvSpPr>
        <p:spPr bwMode="auto">
          <a:xfrm>
            <a:off x="5562600" y="3543300"/>
            <a:ext cx="0" cy="22860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Line 30"/>
          <p:cNvSpPr>
            <a:spLocks noChangeShapeType="1"/>
          </p:cNvSpPr>
          <p:nvPr/>
        </p:nvSpPr>
        <p:spPr bwMode="auto">
          <a:xfrm>
            <a:off x="5410200" y="3143250"/>
            <a:ext cx="0" cy="62865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Line 31"/>
          <p:cNvSpPr>
            <a:spLocks noChangeShapeType="1"/>
          </p:cNvSpPr>
          <p:nvPr/>
        </p:nvSpPr>
        <p:spPr bwMode="auto">
          <a:xfrm>
            <a:off x="5257800" y="2686050"/>
            <a:ext cx="0" cy="108585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Oval 32"/>
          <p:cNvSpPr>
            <a:spLocks noChangeArrowheads="1"/>
          </p:cNvSpPr>
          <p:nvPr/>
        </p:nvSpPr>
        <p:spPr bwMode="auto">
          <a:xfrm>
            <a:off x="5105400" y="3829050"/>
            <a:ext cx="685800" cy="457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за </a:t>
            </a:r>
          </a:p>
          <a:p>
            <a:pPr algn="ctr"/>
            <a:r>
              <a:rPr lang="ru-RU" sz="1400" b="1">
                <a:solidFill>
                  <a:srgbClr val="FF3300"/>
                </a:solidFill>
                <a:latin typeface="Georgia" pitchFamily="18" charset="0"/>
              </a:rPr>
              <a:t>10</a:t>
            </a:r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дней</a:t>
            </a:r>
          </a:p>
        </p:txBody>
      </p:sp>
      <p:pic>
        <p:nvPicPr>
          <p:cNvPr id="10271" name="Picture 33" descr="1424333966160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33800" y="1133475"/>
            <a:ext cx="641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2" name="AutoShape 34"/>
          <p:cNvSpPr>
            <a:spLocks noChangeArrowheads="1"/>
          </p:cNvSpPr>
          <p:nvPr/>
        </p:nvSpPr>
        <p:spPr bwMode="auto">
          <a:xfrm>
            <a:off x="228600" y="1371600"/>
            <a:ext cx="2362200" cy="6858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ru-RU" sz="1600" b="1" i="1">
                <a:solidFill>
                  <a:srgbClr val="FF3300"/>
                </a:solidFill>
                <a:latin typeface="Georgia" pitchFamily="18" charset="0"/>
              </a:rPr>
              <a:t>Библиотека</a:t>
            </a:r>
          </a:p>
          <a:p>
            <a:pPr algn="r"/>
            <a:r>
              <a:rPr lang="ru-RU" sz="1600" b="1" i="1">
                <a:solidFill>
                  <a:srgbClr val="FF3300"/>
                </a:solidFill>
                <a:latin typeface="Georgia" pitchFamily="18" charset="0"/>
              </a:rPr>
              <a:t> организации</a:t>
            </a:r>
          </a:p>
        </p:txBody>
      </p:sp>
      <p:pic>
        <p:nvPicPr>
          <p:cNvPr id="10273" name="Picture 35" descr="72103066_p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8600" y="1553766"/>
            <a:ext cx="781050" cy="38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4" name="Oval 36"/>
          <p:cNvSpPr>
            <a:spLocks noChangeArrowheads="1"/>
          </p:cNvSpPr>
          <p:nvPr/>
        </p:nvSpPr>
        <p:spPr bwMode="auto">
          <a:xfrm>
            <a:off x="4724400" y="1657350"/>
            <a:ext cx="685800" cy="457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за </a:t>
            </a:r>
          </a:p>
          <a:p>
            <a:pPr algn="ctr"/>
            <a:r>
              <a:rPr lang="ru-RU" sz="1400" b="1">
                <a:solidFill>
                  <a:srgbClr val="FF3300"/>
                </a:solidFill>
                <a:latin typeface="Georgia" pitchFamily="18" charset="0"/>
              </a:rPr>
              <a:t>2 (3)</a:t>
            </a:r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мес.</a:t>
            </a:r>
          </a:p>
        </p:txBody>
      </p:sp>
      <p:sp>
        <p:nvSpPr>
          <p:cNvPr id="10275" name="Line 37"/>
          <p:cNvSpPr>
            <a:spLocks noChangeShapeType="1"/>
          </p:cNvSpPr>
          <p:nvPr/>
        </p:nvSpPr>
        <p:spPr bwMode="auto">
          <a:xfrm>
            <a:off x="6096000" y="1371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6" name="Line 38"/>
          <p:cNvSpPr>
            <a:spLocks noChangeShapeType="1"/>
          </p:cNvSpPr>
          <p:nvPr/>
        </p:nvSpPr>
        <p:spPr bwMode="auto">
          <a:xfrm flipH="1">
            <a:off x="2743200" y="1543050"/>
            <a:ext cx="9906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7" name="AutoShape 39"/>
          <p:cNvSpPr>
            <a:spLocks noChangeArrowheads="1"/>
          </p:cNvSpPr>
          <p:nvPr/>
        </p:nvSpPr>
        <p:spPr bwMode="auto">
          <a:xfrm>
            <a:off x="1295400" y="3028950"/>
            <a:ext cx="1447800" cy="571500"/>
          </a:xfrm>
          <a:prstGeom prst="rightArrow">
            <a:avLst>
              <a:gd name="adj1" fmla="val 50000"/>
              <a:gd name="adj2" fmla="val 47500"/>
            </a:avLst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FF3300"/>
                </a:solidFill>
                <a:latin typeface="Georgia" pitchFamily="18" charset="0"/>
              </a:rPr>
              <a:t>до 2(4) мес.</a:t>
            </a:r>
          </a:p>
        </p:txBody>
      </p:sp>
      <p:sp>
        <p:nvSpPr>
          <p:cNvPr id="10278" name="AutoShape 40"/>
          <p:cNvSpPr>
            <a:spLocks noChangeArrowheads="1"/>
          </p:cNvSpPr>
          <p:nvPr/>
        </p:nvSpPr>
        <p:spPr bwMode="auto">
          <a:xfrm rot="2810067">
            <a:off x="4682530" y="841970"/>
            <a:ext cx="691754" cy="10652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6561 h 21600"/>
              <a:gd name="T26" fmla="*/ 16561 w 21600"/>
              <a:gd name="T27" fmla="*/ 1656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561" y="0"/>
                </a:moveTo>
                <a:lnTo>
                  <a:pt x="11522" y="6678"/>
                </a:lnTo>
                <a:lnTo>
                  <a:pt x="16561" y="6678"/>
                </a:lnTo>
                <a:lnTo>
                  <a:pt x="16561" y="16561"/>
                </a:lnTo>
                <a:lnTo>
                  <a:pt x="6678" y="16561"/>
                </a:lnTo>
                <a:lnTo>
                  <a:pt x="6678" y="11522"/>
                </a:lnTo>
                <a:lnTo>
                  <a:pt x="0" y="16561"/>
                </a:lnTo>
                <a:lnTo>
                  <a:pt x="6678" y="21600"/>
                </a:lnTo>
                <a:lnTo>
                  <a:pt x="6678" y="16561"/>
                </a:lnTo>
                <a:lnTo>
                  <a:pt x="16561" y="16561"/>
                </a:lnTo>
                <a:lnTo>
                  <a:pt x="16561" y="6678"/>
                </a:lnTo>
                <a:lnTo>
                  <a:pt x="21600" y="6678"/>
                </a:lnTo>
                <a:lnTo>
                  <a:pt x="16561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79" name="Picture 41" descr="mannetjetoeter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648200" y="291465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0" name="Line 42"/>
          <p:cNvSpPr>
            <a:spLocks noChangeShapeType="1"/>
          </p:cNvSpPr>
          <p:nvPr/>
        </p:nvSpPr>
        <p:spPr bwMode="auto">
          <a:xfrm>
            <a:off x="5029200" y="2171700"/>
            <a:ext cx="0" cy="62865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1" name="Line 43"/>
          <p:cNvSpPr>
            <a:spLocks noChangeShapeType="1"/>
          </p:cNvSpPr>
          <p:nvPr/>
        </p:nvSpPr>
        <p:spPr bwMode="auto">
          <a:xfrm>
            <a:off x="5029200" y="3371850"/>
            <a:ext cx="0" cy="85725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0282" name="Picture 44" descr="cp_org_mino"/>
          <p:cNvPicPr>
            <a:picLocks noChangeAspect="1" noChangeArrowheads="1"/>
          </p:cNvPicPr>
          <p:nvPr/>
        </p:nvPicPr>
        <p:blipFill>
          <a:blip r:embed="rId19" cstate="print"/>
          <a:srcRect l="66667" b="21373"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3" name="Picture 45" descr="cp_org_mino"/>
          <p:cNvPicPr>
            <a:picLocks noChangeAspect="1" noChangeArrowheads="1"/>
          </p:cNvPicPr>
          <p:nvPr/>
        </p:nvPicPr>
        <p:blipFill>
          <a:blip r:embed="rId19" cstate="print"/>
          <a:srcRect l="33318" t="6270" r="32504" b="22643"/>
          <a:stretch>
            <a:fillRect/>
          </a:stretch>
        </p:blipFill>
        <p:spPr bwMode="auto">
          <a:xfrm>
            <a:off x="304801" y="171450"/>
            <a:ext cx="658813" cy="68580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284" name="Text Box 46"/>
          <p:cNvSpPr txBox="1">
            <a:spLocks noChangeArrowheads="1"/>
          </p:cNvSpPr>
          <p:nvPr/>
        </p:nvSpPr>
        <p:spPr bwMode="auto">
          <a:xfrm>
            <a:off x="1066800" y="5715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Georgia" pitchFamily="18" charset="0"/>
              </a:rPr>
              <a:t>ПРЕДСТАВЛЕНИЕ И ЗАЩИТА ДИССЕРТАЦИЙ</a:t>
            </a:r>
          </a:p>
        </p:txBody>
      </p:sp>
      <p:sp>
        <p:nvSpPr>
          <p:cNvPr id="10285" name="AutoShape 47"/>
          <p:cNvSpPr>
            <a:spLocks noChangeArrowheads="1"/>
          </p:cNvSpPr>
          <p:nvPr/>
        </p:nvSpPr>
        <p:spPr bwMode="auto">
          <a:xfrm>
            <a:off x="1143000" y="400050"/>
            <a:ext cx="7772400" cy="342900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bg1"/>
                </a:solidFill>
                <a:latin typeface="Georgia" pitchFamily="18" charset="0"/>
              </a:rPr>
              <a:t>Положение о присуждении учёных степеней (утв. Постановлением Правительства </a:t>
            </a:r>
          </a:p>
          <a:p>
            <a:pPr algn="ctr"/>
            <a:r>
              <a:rPr lang="ru-RU" sz="1000" b="1">
                <a:solidFill>
                  <a:schemeClr val="bg1"/>
                </a:solidFill>
                <a:latin typeface="Georgia" pitchFamily="18" charset="0"/>
              </a:rPr>
              <a:t>Российской Федерации от 24 сентября 2013 г. № 842)</a:t>
            </a:r>
            <a:r>
              <a:rPr lang="ru-RU" sz="1000">
                <a:latin typeface="Georgia" pitchFamily="18" charset="0"/>
              </a:rPr>
              <a:t> </a:t>
            </a:r>
          </a:p>
        </p:txBody>
      </p:sp>
      <p:pic>
        <p:nvPicPr>
          <p:cNvPr id="10286" name="Picture 48" descr="tema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629400" y="1240631"/>
            <a:ext cx="60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7" name="Picture 49" descr="87328272"/>
          <p:cNvPicPr>
            <a:picLocks noChangeAspect="1" noChangeArrowheads="1"/>
          </p:cNvPicPr>
          <p:nvPr/>
        </p:nvPicPr>
        <p:blipFill>
          <a:blip r:embed="rId21" cstate="print"/>
          <a:srcRect l="32176" t="10001" r="10576" b="14999"/>
          <a:stretch>
            <a:fillRect/>
          </a:stretch>
        </p:blipFill>
        <p:spPr bwMode="auto">
          <a:xfrm>
            <a:off x="5181600" y="22860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8" name="Oval 50"/>
          <p:cNvSpPr>
            <a:spLocks noChangeArrowheads="1"/>
          </p:cNvSpPr>
          <p:nvPr/>
        </p:nvSpPr>
        <p:spPr bwMode="auto">
          <a:xfrm>
            <a:off x="7772400" y="4229100"/>
            <a:ext cx="685800" cy="457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+ </a:t>
            </a:r>
          </a:p>
          <a:p>
            <a:pPr algn="ctr"/>
            <a:r>
              <a:rPr lang="ru-RU" sz="1400" b="1">
                <a:solidFill>
                  <a:srgbClr val="FF3300"/>
                </a:solidFill>
                <a:latin typeface="Georgia" pitchFamily="18" charset="0"/>
              </a:rPr>
              <a:t>5 (8)</a:t>
            </a:r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мес.</a:t>
            </a:r>
          </a:p>
        </p:txBody>
      </p:sp>
      <p:cxnSp>
        <p:nvCxnSpPr>
          <p:cNvPr id="10289" name="AutoShape 51"/>
          <p:cNvCxnSpPr>
            <a:cxnSpLocks noChangeShapeType="1"/>
          </p:cNvCxnSpPr>
          <p:nvPr/>
        </p:nvCxnSpPr>
        <p:spPr bwMode="auto">
          <a:xfrm rot="16200000" flipH="1">
            <a:off x="6162675" y="3038475"/>
            <a:ext cx="171450" cy="2438400"/>
          </a:xfrm>
          <a:prstGeom prst="bentConnector2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cxnSp>
      <p:sp>
        <p:nvSpPr>
          <p:cNvPr id="10290" name="Line 52"/>
          <p:cNvSpPr>
            <a:spLocks noChangeShapeType="1"/>
          </p:cNvSpPr>
          <p:nvPr/>
        </p:nvSpPr>
        <p:spPr bwMode="auto">
          <a:xfrm>
            <a:off x="6629400" y="4800600"/>
            <a:ext cx="6858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1" name="Line 54"/>
          <p:cNvSpPr>
            <a:spLocks noChangeShapeType="1"/>
          </p:cNvSpPr>
          <p:nvPr/>
        </p:nvSpPr>
        <p:spPr bwMode="auto">
          <a:xfrm>
            <a:off x="2286000" y="4686300"/>
            <a:ext cx="6858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2" name="Line 55"/>
          <p:cNvSpPr>
            <a:spLocks noChangeShapeType="1"/>
          </p:cNvSpPr>
          <p:nvPr/>
        </p:nvSpPr>
        <p:spPr bwMode="auto">
          <a:xfrm>
            <a:off x="3733800" y="3657600"/>
            <a:ext cx="0" cy="17145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3" name="Oval 56"/>
          <p:cNvSpPr>
            <a:spLocks noChangeArrowheads="1"/>
          </p:cNvSpPr>
          <p:nvPr/>
        </p:nvSpPr>
        <p:spPr bwMode="auto">
          <a:xfrm>
            <a:off x="8153400" y="3771900"/>
            <a:ext cx="685800" cy="457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+ </a:t>
            </a:r>
          </a:p>
          <a:p>
            <a:pPr algn="ctr"/>
            <a:r>
              <a:rPr lang="ru-RU" sz="1400" b="1">
                <a:solidFill>
                  <a:srgbClr val="FF3300"/>
                </a:solidFill>
                <a:latin typeface="Georgia" pitchFamily="18" charset="0"/>
              </a:rPr>
              <a:t>7 (9)</a:t>
            </a:r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мес.</a:t>
            </a:r>
          </a:p>
        </p:txBody>
      </p:sp>
      <p:sp>
        <p:nvSpPr>
          <p:cNvPr id="10294" name="Line 57"/>
          <p:cNvSpPr>
            <a:spLocks noChangeShapeType="1"/>
          </p:cNvSpPr>
          <p:nvPr/>
        </p:nvSpPr>
        <p:spPr bwMode="auto">
          <a:xfrm>
            <a:off x="5867400" y="4057650"/>
            <a:ext cx="22098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5" name="Oval 58"/>
          <p:cNvSpPr>
            <a:spLocks noChangeArrowheads="1"/>
          </p:cNvSpPr>
          <p:nvPr/>
        </p:nvSpPr>
        <p:spPr bwMode="auto">
          <a:xfrm>
            <a:off x="7315200" y="4629150"/>
            <a:ext cx="685800" cy="457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+ </a:t>
            </a:r>
          </a:p>
          <a:p>
            <a:pPr algn="ctr"/>
            <a:r>
              <a:rPr lang="ru-RU" sz="1400" b="1">
                <a:solidFill>
                  <a:srgbClr val="FF3300"/>
                </a:solidFill>
                <a:latin typeface="Georgia" pitchFamily="18" charset="0"/>
              </a:rPr>
              <a:t>7 (9)</a:t>
            </a:r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мес.</a:t>
            </a:r>
          </a:p>
        </p:txBody>
      </p:sp>
      <p:pic>
        <p:nvPicPr>
          <p:cNvPr id="10296" name="Picture 59" descr="man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895601" y="3829050"/>
            <a:ext cx="550863" cy="46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7" name="Oval 60"/>
          <p:cNvSpPr>
            <a:spLocks noChangeArrowheads="1"/>
          </p:cNvSpPr>
          <p:nvPr/>
        </p:nvSpPr>
        <p:spPr bwMode="auto">
          <a:xfrm>
            <a:off x="3429000" y="3829050"/>
            <a:ext cx="685800" cy="457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+ </a:t>
            </a:r>
          </a:p>
          <a:p>
            <a:pPr algn="ctr"/>
            <a:r>
              <a:rPr lang="ru-RU" sz="1400" b="1">
                <a:solidFill>
                  <a:srgbClr val="FF3300"/>
                </a:solidFill>
                <a:latin typeface="Georgia" pitchFamily="18" charset="0"/>
              </a:rPr>
              <a:t>5</a:t>
            </a:r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800" b="1">
                <a:solidFill>
                  <a:srgbClr val="FF3300"/>
                </a:solidFill>
                <a:latin typeface="Georgia" pitchFamily="18" charset="0"/>
              </a:rPr>
              <a:t>дней</a:t>
            </a:r>
          </a:p>
        </p:txBody>
      </p:sp>
      <p:sp>
        <p:nvSpPr>
          <p:cNvPr id="10298" name="Line 61"/>
          <p:cNvSpPr>
            <a:spLocks noChangeShapeType="1"/>
          </p:cNvSpPr>
          <p:nvPr/>
        </p:nvSpPr>
        <p:spPr bwMode="auto">
          <a:xfrm>
            <a:off x="3733800" y="4286250"/>
            <a:ext cx="0" cy="17145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10299" name="AutoShape 63"/>
          <p:cNvCxnSpPr>
            <a:cxnSpLocks noChangeShapeType="1"/>
            <a:stCxn id="10298" idx="1"/>
          </p:cNvCxnSpPr>
          <p:nvPr/>
        </p:nvCxnSpPr>
        <p:spPr bwMode="auto">
          <a:xfrm rot="16200000" flipH="1">
            <a:off x="5267325" y="2924175"/>
            <a:ext cx="57150" cy="3124200"/>
          </a:xfrm>
          <a:prstGeom prst="bentConnector2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cxnSp>
      <p:sp>
        <p:nvSpPr>
          <p:cNvPr id="10300" name="Line 64"/>
          <p:cNvSpPr>
            <a:spLocks noChangeShapeType="1"/>
          </p:cNvSpPr>
          <p:nvPr/>
        </p:nvSpPr>
        <p:spPr bwMode="auto">
          <a:xfrm>
            <a:off x="6858000" y="4514850"/>
            <a:ext cx="0" cy="28575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1" name="Line 65"/>
          <p:cNvSpPr>
            <a:spLocks noChangeShapeType="1"/>
          </p:cNvSpPr>
          <p:nvPr/>
        </p:nvSpPr>
        <p:spPr bwMode="auto">
          <a:xfrm>
            <a:off x="914400" y="4400550"/>
            <a:ext cx="609600" cy="1714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2" name="Line 66"/>
          <p:cNvSpPr>
            <a:spLocks noChangeShapeType="1"/>
          </p:cNvSpPr>
          <p:nvPr/>
        </p:nvSpPr>
        <p:spPr bwMode="auto">
          <a:xfrm>
            <a:off x="4572000" y="2228850"/>
            <a:ext cx="1524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3" name="Line 67"/>
          <p:cNvSpPr>
            <a:spLocks noChangeShapeType="1"/>
          </p:cNvSpPr>
          <p:nvPr/>
        </p:nvSpPr>
        <p:spPr bwMode="auto">
          <a:xfrm>
            <a:off x="7467600" y="2971800"/>
            <a:ext cx="762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4" name="Text Box 68"/>
          <p:cNvSpPr txBox="1">
            <a:spLocks noChangeArrowheads="1"/>
          </p:cNvSpPr>
          <p:nvPr/>
        </p:nvSpPr>
        <p:spPr bwMode="auto">
          <a:xfrm>
            <a:off x="7848600" y="3200400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 b="1" i="1">
                <a:solidFill>
                  <a:srgbClr val="FF3300"/>
                </a:solidFill>
                <a:latin typeface="Georgia" pitchFamily="18" charset="0"/>
              </a:rPr>
              <a:t>Аттестационное дело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988</Words>
  <Application>Microsoft Office PowerPoint</Application>
  <PresentationFormat>Экран (16:9)</PresentationFormat>
  <Paragraphs>114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Локальные акты УрГЭУ: </vt:lpstr>
      <vt:lpstr>Слайд 6</vt:lpstr>
      <vt:lpstr>Слайд 7</vt:lpstr>
      <vt:lpstr>Слайд 8</vt:lpstr>
      <vt:lpstr>Слайд 9</vt:lpstr>
      <vt:lpstr>Типичные ошибки соискателей - публикации</vt:lpstr>
      <vt:lpstr>Слайд 11</vt:lpstr>
      <vt:lpstr>Слайд 12</vt:lpstr>
      <vt:lpstr>Ведущая организация</vt:lpstr>
      <vt:lpstr>Слайд 14</vt:lpstr>
      <vt:lpstr>Автореферат</vt:lpstr>
      <vt:lpstr>Рекомендации редактора:</vt:lpstr>
      <vt:lpstr>Слайд 17</vt:lpstr>
      <vt:lpstr>Слайд 18</vt:lpstr>
      <vt:lpstr>Слайд 19</vt:lpstr>
      <vt:lpstr>Слайд 20</vt:lpstr>
      <vt:lpstr>Слайд 21</vt:lpstr>
    </vt:vector>
  </TitlesOfParts>
  <Company>Правительство Свердловской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Кудрин Олег Евгеньевич</dc:creator>
  <cp:lastModifiedBy>Наталья</cp:lastModifiedBy>
  <cp:revision>176</cp:revision>
  <cp:lastPrinted>2016-07-12T13:26:27Z</cp:lastPrinted>
  <dcterms:created xsi:type="dcterms:W3CDTF">2016-06-17T11:19:39Z</dcterms:created>
  <dcterms:modified xsi:type="dcterms:W3CDTF">2017-01-17T06:43:10Z</dcterms:modified>
</cp:coreProperties>
</file>